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25BDD-1D7A-8B3C-DC7C-5FA7E236C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17E59B-C91B-2D18-2835-3F7C7D4E76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408A49A-F18E-DAA1-D521-2C0A8FC85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97D26-AEC1-4401-BE3D-AF1A5AC3CBA0}" type="datetimeFigureOut">
              <a:rPr lang="es-ES" smtClean="0"/>
              <a:t>04/07/2025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7DD989B-6EF1-A713-3AB1-F0BB81F08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F4C412-E40B-0614-9C82-BC93F5F02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B6BF-EDB7-482C-AA8A-CAB7126B397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01869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6ECD62-E2A4-FA19-298E-4ED37F9E0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31E2246-256B-D8D7-78EC-5536BA6361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834805-91DF-298D-599C-31F2E2F64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97D26-AEC1-4401-BE3D-AF1A5AC3CBA0}" type="datetimeFigureOut">
              <a:rPr lang="es-ES" smtClean="0"/>
              <a:t>04/07/2025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7627FB-FFCB-4250-CB5E-11769A501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F8793E-C185-CFB1-37B9-BBBDEEECF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B6BF-EDB7-482C-AA8A-CAB7126B397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8998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B348279-FEEB-0701-EEBE-BDB56EBEBE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7988EA5-D443-9186-FF64-A8DD59BEBC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DF0617-C739-3643-D02E-5C9468F3A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97D26-AEC1-4401-BE3D-AF1A5AC3CBA0}" type="datetimeFigureOut">
              <a:rPr lang="es-ES" smtClean="0"/>
              <a:t>04/07/2025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35DD7F-B8F1-3337-E954-9D7760B4E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70EEF7-3E01-5453-C33D-696BD736B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B6BF-EDB7-482C-AA8A-CAB7126B397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54773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556519-D257-CC0C-734C-3712A1567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54FF2D-14AD-BD38-3F69-C3F17B5C0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1EC2D5-185A-616D-5A20-EFF4ED852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97D26-AEC1-4401-BE3D-AF1A5AC3CBA0}" type="datetimeFigureOut">
              <a:rPr lang="es-ES" smtClean="0"/>
              <a:t>04/07/2025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670900-1871-6216-0711-4FD0D7CF9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98F38C-F635-9A0A-C469-E01F7048B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B6BF-EDB7-482C-AA8A-CAB7126B397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60166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9FE473-2492-3DE9-0125-32A45DBFF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196EDEB-0B30-A264-FF94-0AED74350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676BA0E-2648-388D-2CF3-346EF0461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97D26-AEC1-4401-BE3D-AF1A5AC3CBA0}" type="datetimeFigureOut">
              <a:rPr lang="es-ES" smtClean="0"/>
              <a:t>04/07/2025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CB9A64B-8111-99A1-A791-2C700F59A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335E1CE-B21F-8F18-25EF-7A3956890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B6BF-EDB7-482C-AA8A-CAB7126B397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37465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429B4A-4A7B-F098-CCBA-B65ADE365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0CA6F8-A358-6C10-DE66-C768963272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28CC91F-2492-0F4C-ED52-F839B48A42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491E606-ABD5-4B70-646D-F2B67F62F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97D26-AEC1-4401-BE3D-AF1A5AC3CBA0}" type="datetimeFigureOut">
              <a:rPr lang="es-ES" smtClean="0"/>
              <a:t>04/07/2025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7591F01-F49D-A082-B138-12118411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FE3E3CA-6E1C-DB63-CE08-A143AC90A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B6BF-EDB7-482C-AA8A-CAB7126B397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84536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AE1505-4F35-621C-E18E-656617E35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4D48205-11DE-C564-DD37-F257EB17B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8100800-760F-D4D2-DE63-E7DD176A9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C9FB355-C4A2-87CA-8133-8BC9ED2476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57A0A27-DBA3-2F2F-E4A3-0D56000D03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D13CF76-8783-CB84-A6D1-575E639E8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97D26-AEC1-4401-BE3D-AF1A5AC3CBA0}" type="datetimeFigureOut">
              <a:rPr lang="es-ES" smtClean="0"/>
              <a:t>04/07/2025</a:t>
            </a:fld>
            <a:endParaRPr lang="es-E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AD42745-9882-CEC5-19DA-83D67016E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1B1F8A2-002F-B0B9-F381-6A9323E92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B6BF-EDB7-482C-AA8A-CAB7126B397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5297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CEBBD2-98AB-E4CD-834B-927D94FDA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70C560D-BB6B-EFB2-B2FD-773AEC6AA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97D26-AEC1-4401-BE3D-AF1A5AC3CBA0}" type="datetimeFigureOut">
              <a:rPr lang="es-ES" smtClean="0"/>
              <a:t>04/07/2025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056AFA3-1970-3E5F-35AD-1CB6EF80D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839C76C-C8DF-AEF9-A8AB-AAAEF4C71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B6BF-EDB7-482C-AA8A-CAB7126B397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18977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20735BA-9DEA-593A-2F28-5ADB19735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97D26-AEC1-4401-BE3D-AF1A5AC3CBA0}" type="datetimeFigureOut">
              <a:rPr lang="es-ES" smtClean="0"/>
              <a:t>04/07/2025</a:t>
            </a:fld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74FF0F0-B3E7-11ED-92BC-54BA43217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FFE2BCF-26E8-6E77-76F4-629F9D5B3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B6BF-EDB7-482C-AA8A-CAB7126B397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59213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CE4A1E-B78C-6E29-505A-30D969F0E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2A5D2E-D580-B20C-B474-E9BA13FF4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1B195D8-F813-B205-1CDF-DCF381FEA7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E5385D-5C3B-E9A0-C1CA-20AF634DA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97D26-AEC1-4401-BE3D-AF1A5AC3CBA0}" type="datetimeFigureOut">
              <a:rPr lang="es-ES" smtClean="0"/>
              <a:t>04/07/2025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7E8107F-C178-9FB3-CA0F-E90D3FB4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BD7433A-8749-405B-2B0E-8FDB9503A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B6BF-EDB7-482C-AA8A-CAB7126B397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4990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FB5E8-A162-5A32-269E-1FB76EA5D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26FD65A-372D-3675-1CEB-7DD99A75E8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027BDB7-F277-6BAF-C3CD-27AD2FE9B8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034DC81-47A8-8C70-1D45-1482DA6C7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97D26-AEC1-4401-BE3D-AF1A5AC3CBA0}" type="datetimeFigureOut">
              <a:rPr lang="es-ES" smtClean="0"/>
              <a:t>04/07/2025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59990D3-91FD-FA6E-DECE-85C2FB49E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FB862EE-D5F7-23D7-F93C-B89C27E5B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B6BF-EDB7-482C-AA8A-CAB7126B397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62310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68B89F8-A489-C782-E6B9-F312CD093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62E5BE0-5B32-0FFA-D552-03E52650A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61141E-CB19-A4A0-A084-A08A36A0FE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E97D26-AEC1-4401-BE3D-AF1A5AC3CBA0}" type="datetimeFigureOut">
              <a:rPr lang="es-ES" smtClean="0"/>
              <a:t>04/07/2025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0EA8F01-81C2-578D-CC30-EFF6725AB6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760ED4-F28E-4C0B-F73F-1315262E9A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E5B6BF-EDB7-482C-AA8A-CAB7126B397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8655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32495F0-C5CB-4823-AE70-EED61EBAB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9D1E63-D887-63C1-35E5-D15F12127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1183" y="1143000"/>
            <a:ext cx="4846320" cy="2898648"/>
          </a:xfrm>
        </p:spPr>
        <p:txBody>
          <a:bodyPr>
            <a:normAutofit/>
          </a:bodyPr>
          <a:lstStyle/>
          <a:p>
            <a:pPr algn="l"/>
            <a:r>
              <a:rPr lang="ca-ES" sz="4600" b="1" noProof="0" dirty="0"/>
              <a:t>Predicció de temperatura a curt</a:t>
            </a:r>
            <a:br>
              <a:rPr lang="ca-ES" sz="4600" b="1" noProof="0" dirty="0"/>
            </a:br>
            <a:r>
              <a:rPr lang="ca-ES" sz="4600" b="1" noProof="0" dirty="0"/>
              <a:t>termini utilitzant </a:t>
            </a:r>
            <a:r>
              <a:rPr lang="ca-ES" sz="4600" b="1" i="1" noProof="0" dirty="0"/>
              <a:t>machine learning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2BE0E90-662A-E5F6-B0C3-FAB15E0BA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1183" y="4407408"/>
            <a:ext cx="4846320" cy="1335024"/>
          </a:xfrm>
        </p:spPr>
        <p:txBody>
          <a:bodyPr>
            <a:normAutofit/>
          </a:bodyPr>
          <a:lstStyle/>
          <a:p>
            <a:r>
              <a:rPr lang="ca-ES" noProof="0" dirty="0"/>
              <a:t>Pau Rodrigo Parés</a:t>
            </a:r>
          </a:p>
          <a:p>
            <a:r>
              <a:rPr lang="ca-ES" noProof="0" dirty="0"/>
              <a:t>Màster Modelització per la Ciència i Enginyeria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8B9C25-D80D-48EC-B83A-231219A80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82975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noProof="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Imagen 4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51B66C81-7C00-5365-162B-1F0681000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956" y="471651"/>
            <a:ext cx="5441001" cy="25844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01CC70B-8875-45A1-8AFD-7D546E3C0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897" y="4177748"/>
            <a:ext cx="4824407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a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n 6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C8CEA072-9DAE-ECD6-4269-D8AE8C6DB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240" y="3522180"/>
            <a:ext cx="4412433" cy="31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36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526F99-DD89-E309-EBCD-DADFE430C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5699"/>
            <a:ext cx="10515600" cy="1325563"/>
          </a:xfrm>
        </p:spPr>
        <p:txBody>
          <a:bodyPr/>
          <a:lstStyle/>
          <a:p>
            <a:r>
              <a:rPr lang="ca-ES" b="1" noProof="0" dirty="0"/>
              <a:t>Probabilitats de Transició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C4F6485-61C8-9CE3-061D-25C9F4329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8152"/>
            <a:ext cx="10515600" cy="5012919"/>
          </a:xfrm>
        </p:spPr>
        <p:txBody>
          <a:bodyPr>
            <a:normAutofit fontScale="92500" lnSpcReduction="20000"/>
          </a:bodyPr>
          <a:lstStyle/>
          <a:p>
            <a:r>
              <a:rPr lang="ca-ES" sz="2400" noProof="0" dirty="0"/>
              <a:t>Les cadenes de Markov es basen en el càlcul de la probabilitat de transició entre estats (probabilitat condicionada)</a:t>
            </a:r>
          </a:p>
          <a:p>
            <a:endParaRPr lang="ca-ES" sz="2400" noProof="0" dirty="0"/>
          </a:p>
          <a:p>
            <a:endParaRPr lang="ca-ES" sz="2400" noProof="0" dirty="0"/>
          </a:p>
          <a:p>
            <a:endParaRPr lang="ca-ES" sz="2400" noProof="0" dirty="0"/>
          </a:p>
          <a:p>
            <a:endParaRPr lang="ca-ES" sz="2400" noProof="0" dirty="0"/>
          </a:p>
          <a:p>
            <a:r>
              <a:rPr lang="ca-ES" sz="2400" noProof="0" dirty="0"/>
              <a:t>Construint-se així una matriu de transició que engloba totes les probabilitats i permet fer simulacions estocàstiques.</a:t>
            </a:r>
          </a:p>
          <a:p>
            <a:endParaRPr lang="ca-ES" sz="2400" noProof="0" dirty="0"/>
          </a:p>
          <a:p>
            <a:endParaRPr lang="ca-ES" sz="2400" noProof="0" dirty="0"/>
          </a:p>
          <a:p>
            <a:endParaRPr lang="ca-ES" sz="2400" noProof="0" dirty="0"/>
          </a:p>
          <a:p>
            <a:endParaRPr lang="ca-ES" sz="2400" noProof="0" dirty="0"/>
          </a:p>
          <a:p>
            <a:endParaRPr lang="ca-ES" sz="2400" noProof="0" dirty="0"/>
          </a:p>
          <a:p>
            <a:r>
              <a:rPr lang="ca-ES" sz="2400" noProof="0" dirty="0"/>
              <a:t>Es poden calcular probabilitats de ordre superior (tenint en compte més estats anteriors) </a:t>
            </a:r>
            <a:r>
              <a:rPr lang="ca-ES" sz="2400" noProof="0" dirty="0">
                <a:sym typeface="Wingdings" panose="05000000000000000000" pitchFamily="2" charset="2"/>
              </a:rPr>
              <a:t> Augmenta la complexitat i cost computacional</a:t>
            </a:r>
            <a:endParaRPr lang="ca-ES" sz="2400" noProof="0" dirty="0"/>
          </a:p>
          <a:p>
            <a:endParaRPr lang="ca-ES" noProof="0" dirty="0"/>
          </a:p>
          <a:p>
            <a:endParaRPr lang="ca-ES" noProof="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D351DB1-B8C3-79C9-EC00-5CD2C2C00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071" y="2104076"/>
            <a:ext cx="7153275" cy="8382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4710378-074C-E3A5-65A7-2530A09BD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772" y="4136822"/>
            <a:ext cx="280987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10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85F4E5-DB94-050D-D834-46DDB44D7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ca-ES" b="1" noProof="0" dirty="0"/>
              <a:t>Matriu de transició i simulació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DAF3B27-500F-CC9B-E1F5-BAE7A382BF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4708" y="1138454"/>
            <a:ext cx="5881079" cy="1498081"/>
          </a:xfr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B930C622-6DBD-EB97-6E06-9D189D87CA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718539"/>
            <a:ext cx="709861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a-ES" sz="2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Aiguaneu: menys estable, estat de transició.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a-ES" sz="2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Simulació seqüencial amb valors reals com a base.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a-ES" sz="2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Matriu de transició: pluja i neu tenen alta persistència (&gt;90%).</a:t>
            </a:r>
          </a:p>
        </p:txBody>
      </p:sp>
      <p:pic>
        <p:nvPicPr>
          <p:cNvPr id="12" name="Imagen 11" descr="Gráfico&#10;&#10;El contenido generado por IA puede ser incorrecto.">
            <a:extLst>
              <a:ext uri="{FF2B5EF4-FFF2-40B4-BE49-F238E27FC236}">
                <a16:creationId xmlns:a16="http://schemas.microsoft.com/office/drawing/2014/main" id="{83F586EE-9049-CB4A-851A-BFEE1764A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861" y="4090471"/>
            <a:ext cx="9548700" cy="262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95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198A22-8296-47BC-302C-F155E6500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622" y="-275762"/>
            <a:ext cx="10515600" cy="20570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a-ES" b="1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Resultats Avaluació del model de Markov</a:t>
            </a:r>
          </a:p>
        </p:txBody>
      </p:sp>
      <p:pic>
        <p:nvPicPr>
          <p:cNvPr id="5" name="Marcador de contenido 4" descr="Gráfico, Gráfico de rectángulos&#10;&#10;El contenido generado por IA puede ser incorrecto.">
            <a:extLst>
              <a:ext uri="{FF2B5EF4-FFF2-40B4-BE49-F238E27FC236}">
                <a16:creationId xmlns:a16="http://schemas.microsoft.com/office/drawing/2014/main" id="{EB96E8F1-F309-EDC2-1BA3-CA31F66C27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78" y="1457696"/>
            <a:ext cx="3797536" cy="3436770"/>
          </a:xfrm>
          <a:prstGeom prst="rect">
            <a:avLst/>
          </a:prstGeom>
        </p:spPr>
      </p:pic>
      <p:pic>
        <p:nvPicPr>
          <p:cNvPr id="9" name="Imagen 8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C4790764-750C-D164-1D2D-26350AFB7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370" y="1922894"/>
            <a:ext cx="3797536" cy="2506374"/>
          </a:xfrm>
          <a:prstGeom prst="rect">
            <a:avLst/>
          </a:prstGeom>
        </p:spPr>
      </p:pic>
      <p:pic>
        <p:nvPicPr>
          <p:cNvPr id="7" name="Imagen 6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252C327E-911C-08F9-A7D3-4ADCECFAFD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186" y="1998845"/>
            <a:ext cx="3797536" cy="2354471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4B151882-11F0-BACF-5DC6-DD4C62AC1751}"/>
              </a:ext>
            </a:extLst>
          </p:cNvPr>
          <p:cNvSpPr txBox="1"/>
          <p:nvPr/>
        </p:nvSpPr>
        <p:spPr>
          <a:xfrm>
            <a:off x="1079770" y="5145932"/>
            <a:ext cx="10515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2000" noProof="0" dirty="0"/>
              <a:t>Matriu de confusió i recall: encerts alts per neu i pluja, baix per aiguaneu.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2000" noProof="0" dirty="0"/>
              <a:t>Freqüències real vs. Predites similars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2000" noProof="0" dirty="0"/>
              <a:t>Limitacions: sensibilitat a petits canvis, no contextualitza altres variables ni te memòria.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2000" noProof="0" dirty="0"/>
              <a:t>Model simple però útil quan no cal molta precisió</a:t>
            </a:r>
          </a:p>
        </p:txBody>
      </p:sp>
    </p:spTree>
    <p:extLst>
      <p:ext uri="{BB962C8B-B14F-4D97-AF65-F5344CB8AC3E}">
        <p14:creationId xmlns:p14="http://schemas.microsoft.com/office/powerpoint/2010/main" val="2232932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017A8E-4F1D-A810-D242-16309DB3F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noProof="0" dirty="0"/>
              <a:t>Models ARIMA i SARIMA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81FC88-7DE5-FBBE-52D3-F14D2DAED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802187"/>
          </a:xfrm>
        </p:spPr>
        <p:txBody>
          <a:bodyPr>
            <a:normAutofit fontScale="77500" lnSpcReduction="20000"/>
          </a:bodyPr>
          <a:lstStyle/>
          <a:p>
            <a:r>
              <a:rPr lang="ca-ES" noProof="0" dirty="0"/>
              <a:t>Model estadístic clàssic per a sèries temporals estacionàries.</a:t>
            </a:r>
          </a:p>
          <a:p>
            <a:r>
              <a:rPr lang="ca-ES" noProof="0" dirty="0"/>
              <a:t>Captura dependència temporal i tendències mitjançant diferències.</a:t>
            </a:r>
          </a:p>
          <a:p>
            <a:r>
              <a:rPr lang="ca-ES" noProof="0" dirty="0"/>
              <a:t>Incorpora l’impacte d’errors previs.</a:t>
            </a:r>
          </a:p>
          <a:p>
            <a:pPr marL="0" indent="0">
              <a:buNone/>
            </a:pPr>
            <a:endParaRPr lang="ca-ES" noProof="0" dirty="0"/>
          </a:p>
          <a:p>
            <a:r>
              <a:rPr lang="ca-ES" noProof="0" dirty="0" err="1"/>
              <a:t>Autoregressive</a:t>
            </a:r>
            <a:r>
              <a:rPr lang="ca-ES" noProof="0" dirty="0"/>
              <a:t> (AR) </a:t>
            </a:r>
            <a:r>
              <a:rPr lang="ca-ES" noProof="0" dirty="0" err="1"/>
              <a:t>Integrated</a:t>
            </a:r>
            <a:r>
              <a:rPr lang="ca-ES" noProof="0" dirty="0"/>
              <a:t> (I) </a:t>
            </a:r>
            <a:r>
              <a:rPr lang="ca-ES" noProof="0" dirty="0" err="1"/>
              <a:t>Moving</a:t>
            </a:r>
            <a:r>
              <a:rPr lang="ca-ES" noProof="0" dirty="0"/>
              <a:t> </a:t>
            </a:r>
            <a:r>
              <a:rPr lang="ca-ES" noProof="0" dirty="0" err="1"/>
              <a:t>average</a:t>
            </a:r>
            <a:r>
              <a:rPr lang="ca-ES" noProof="0" dirty="0"/>
              <a:t> (MA)</a:t>
            </a:r>
          </a:p>
          <a:p>
            <a:endParaRPr lang="ca-ES" noProof="0" dirty="0"/>
          </a:p>
          <a:p>
            <a:pPr marL="0" indent="0">
              <a:buNone/>
            </a:pPr>
            <a:endParaRPr lang="ca-ES" noProof="0" dirty="0"/>
          </a:p>
          <a:p>
            <a:pPr marL="0" indent="0">
              <a:buNone/>
            </a:pPr>
            <a:endParaRPr lang="ca-ES" noProof="0" dirty="0"/>
          </a:p>
          <a:p>
            <a:pPr marL="0" indent="0">
              <a:buNone/>
            </a:pPr>
            <a:r>
              <a:rPr lang="ca-ES" noProof="0" dirty="0"/>
              <a:t>				ARIMA(</a:t>
            </a:r>
            <a:r>
              <a:rPr lang="ca-ES" noProof="0" dirty="0" err="1"/>
              <a:t>p,d,q</a:t>
            </a:r>
            <a:r>
              <a:rPr lang="ca-ES" noProof="0" dirty="0"/>
              <a:t>)</a:t>
            </a:r>
          </a:p>
          <a:p>
            <a:pPr marL="0" indent="0">
              <a:buNone/>
            </a:pPr>
            <a:endParaRPr lang="ca-ES" noProof="0" dirty="0"/>
          </a:p>
          <a:p>
            <a:pPr marL="0" indent="0">
              <a:buNone/>
            </a:pPr>
            <a:r>
              <a:rPr lang="ca-ES" noProof="0" dirty="0"/>
              <a:t>p </a:t>
            </a:r>
            <a:r>
              <a:rPr lang="ca-ES" noProof="0" dirty="0">
                <a:sym typeface="Wingdings" panose="05000000000000000000" pitchFamily="2" charset="2"/>
              </a:rPr>
              <a:t> Ordre component autoregressiu (AR)</a:t>
            </a:r>
          </a:p>
          <a:p>
            <a:pPr marL="0" indent="0">
              <a:buNone/>
            </a:pPr>
            <a:r>
              <a:rPr lang="ca-ES" noProof="0" dirty="0"/>
              <a:t>d </a:t>
            </a:r>
            <a:r>
              <a:rPr lang="ca-ES" noProof="0" dirty="0">
                <a:sym typeface="Wingdings" panose="05000000000000000000" pitchFamily="2" charset="2"/>
              </a:rPr>
              <a:t> Ordre de diferenciació-Integració (I)</a:t>
            </a:r>
          </a:p>
          <a:p>
            <a:pPr marL="0" indent="0">
              <a:buNone/>
            </a:pPr>
            <a:r>
              <a:rPr lang="ca-ES" noProof="0" dirty="0">
                <a:sym typeface="Wingdings" panose="05000000000000000000" pitchFamily="2" charset="2"/>
              </a:rPr>
              <a:t>q  Ordre de Mitjana mòbil (MA)</a:t>
            </a:r>
            <a:endParaRPr lang="ca-ES" noProof="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EF1AFA6-033F-9915-ABD9-A3C0BDE3E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261" y="3631862"/>
            <a:ext cx="373380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BDA7FD-1C9F-F15C-2950-4B60C2C02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noProof="0" dirty="0"/>
              <a:t>Paràmetres del model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0C4400-5D75-0260-12C3-F61B09997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25625"/>
            <a:ext cx="11714480" cy="4351338"/>
          </a:xfrm>
        </p:spPr>
        <p:txBody>
          <a:bodyPr>
            <a:normAutofit fontScale="70000" lnSpcReduction="20000"/>
          </a:bodyPr>
          <a:lstStyle/>
          <a:p>
            <a:r>
              <a:rPr lang="ca-ES" sz="2400" dirty="0"/>
              <a:t>L’ordre de </a:t>
            </a:r>
            <a:r>
              <a:rPr lang="ca-ES" sz="2400" b="1" dirty="0"/>
              <a:t>autoregressió (p)</a:t>
            </a:r>
            <a:r>
              <a:rPr lang="ca-ES" sz="2400" dirty="0"/>
              <a:t> i de </a:t>
            </a:r>
            <a:r>
              <a:rPr lang="ca-ES" sz="2400" b="1" dirty="0"/>
              <a:t>mitjana mòbil (q) </a:t>
            </a:r>
            <a:r>
              <a:rPr lang="ca-ES" sz="2400" dirty="0"/>
              <a:t>indiquen la relació amb els valors passats i els errors passats respectivament.</a:t>
            </a:r>
          </a:p>
          <a:p>
            <a:pPr marL="0" indent="0">
              <a:buNone/>
            </a:pPr>
            <a:endParaRPr lang="ca-ES" sz="2400" noProof="0" dirty="0"/>
          </a:p>
          <a:p>
            <a:r>
              <a:rPr lang="ca-ES" sz="2400" noProof="0" dirty="0"/>
              <a:t>L’ordre de </a:t>
            </a:r>
            <a:r>
              <a:rPr lang="ca-ES" sz="2400" b="1" noProof="0" dirty="0"/>
              <a:t>diferenciació (d)</a:t>
            </a:r>
            <a:r>
              <a:rPr lang="ca-ES" sz="2400" noProof="0" dirty="0"/>
              <a:t> permet fer la sèrie estacionària.</a:t>
            </a:r>
          </a:p>
          <a:p>
            <a:pPr marL="0" indent="0">
              <a:buNone/>
            </a:pPr>
            <a:endParaRPr lang="ca-ES" sz="2400" noProof="0" dirty="0"/>
          </a:p>
          <a:p>
            <a:r>
              <a:rPr lang="ca-ES" sz="2400" noProof="0" dirty="0"/>
              <a:t>Els </a:t>
            </a:r>
            <a:r>
              <a:rPr lang="ca-ES" sz="2400" b="1" noProof="0" dirty="0"/>
              <a:t>gràfics ACF i PACF</a:t>
            </a:r>
            <a:r>
              <a:rPr lang="ca-ES" sz="2400" noProof="0" dirty="0"/>
              <a:t> poden orientar sobre els valors de p i q.</a:t>
            </a:r>
          </a:p>
          <a:p>
            <a:endParaRPr lang="ca-ES" sz="2400" noProof="0" dirty="0"/>
          </a:p>
          <a:p>
            <a:r>
              <a:rPr lang="ca-ES" sz="2400" noProof="0" dirty="0"/>
              <a:t>També s’utilitzen criteris com </a:t>
            </a:r>
            <a:r>
              <a:rPr lang="ca-ES" sz="2400" b="1" noProof="0" dirty="0"/>
              <a:t>AIC/BIC</a:t>
            </a:r>
            <a:r>
              <a:rPr lang="ca-ES" sz="2400" noProof="0" dirty="0"/>
              <a:t> per comparar models.</a:t>
            </a:r>
          </a:p>
          <a:p>
            <a:pPr marL="0" indent="0">
              <a:buNone/>
            </a:pPr>
            <a:endParaRPr lang="ca-ES" sz="2400" noProof="0" dirty="0"/>
          </a:p>
          <a:p>
            <a:r>
              <a:rPr lang="ca-ES" sz="2400" noProof="0" dirty="0"/>
              <a:t>S’han fixat valors raonables basats en </a:t>
            </a:r>
            <a:r>
              <a:rPr lang="ca-ES" sz="2400" b="1" noProof="0" dirty="0"/>
              <a:t>la literatura i proves prèvies.</a:t>
            </a:r>
          </a:p>
          <a:p>
            <a:pPr marL="0" indent="0">
              <a:buNone/>
            </a:pPr>
            <a:endParaRPr lang="ca-ES" sz="2400" noProof="0" dirty="0"/>
          </a:p>
          <a:p>
            <a:r>
              <a:rPr lang="ca-ES" sz="2400" noProof="0" dirty="0"/>
              <a:t>S’ha explorat amb </a:t>
            </a:r>
            <a:r>
              <a:rPr lang="ca-ES" sz="2400" b="1" noProof="0" dirty="0"/>
              <a:t>prova-error</a:t>
            </a:r>
            <a:r>
              <a:rPr lang="ca-ES" sz="2400" noProof="0" dirty="0"/>
              <a:t> i </a:t>
            </a:r>
            <a:r>
              <a:rPr lang="ca-ES" sz="2400" b="1" noProof="0" dirty="0"/>
              <a:t>intuïció empírica</a:t>
            </a:r>
            <a:r>
              <a:rPr lang="ca-ES" sz="2400" noProof="0" dirty="0"/>
              <a:t>, ja que sovint funciona millor que seguir criteris formals de manera rígida.</a:t>
            </a:r>
          </a:p>
          <a:p>
            <a:endParaRPr lang="ca-ES" sz="2400" noProof="0" dirty="0"/>
          </a:p>
          <a:p>
            <a:r>
              <a:rPr lang="ca-ES" sz="2400" noProof="0" dirty="0"/>
              <a:t>Exemple: d=1 fix per estabilitzar la tendència suau de la temperatura.</a:t>
            </a:r>
          </a:p>
          <a:p>
            <a:endParaRPr lang="ca-ES" noProof="0" dirty="0"/>
          </a:p>
          <a:p>
            <a:endParaRPr lang="ca-ES" noProof="0" dirty="0"/>
          </a:p>
        </p:txBody>
      </p:sp>
    </p:spTree>
    <p:extLst>
      <p:ext uri="{BB962C8B-B14F-4D97-AF65-F5344CB8AC3E}">
        <p14:creationId xmlns:p14="http://schemas.microsoft.com/office/powerpoint/2010/main" val="501034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6C442-9099-A6B9-B972-D9E1B26AD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noProof="0" dirty="0"/>
              <a:t>Variant SARIMA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8720D35-D0F2-A0B0-158B-038E1EACF70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829187"/>
            <a:ext cx="11123558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ca-ES" sz="18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Limitació d’ARIMA:</a:t>
            </a:r>
            <a:r>
              <a:rPr lang="ca-ES" sz="1800" noProof="0" dirty="0"/>
              <a:t> </a:t>
            </a:r>
            <a:r>
              <a:rPr kumimoji="0" lang="ca-ES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no pot captar bé patrons </a:t>
            </a:r>
            <a:r>
              <a:rPr kumimoji="0" lang="ca-ES" sz="18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cíclics</a:t>
            </a:r>
            <a:r>
              <a:rPr kumimoji="0" lang="ca-ES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, com la variació diürna (dia/nit) o anual (estiu/hivern).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ca-ES" sz="1800" b="1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ca-ES" sz="18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Solució: SARIMA (Seasonal ARIMA)</a:t>
            </a:r>
            <a:r>
              <a:rPr lang="ca-ES" sz="1800" noProof="0" dirty="0"/>
              <a:t> </a:t>
            </a:r>
            <a:r>
              <a:rPr lang="ca-ES" sz="1800" noProof="0" dirty="0">
                <a:sym typeface="Wingdings" panose="05000000000000000000" pitchFamily="2" charset="2"/>
              </a:rPr>
              <a:t></a:t>
            </a:r>
            <a:r>
              <a:rPr kumimoji="0" lang="ca-ES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 Afegeix components </a:t>
            </a:r>
            <a:r>
              <a:rPr kumimoji="0" lang="ca-ES" sz="18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estacionals</a:t>
            </a:r>
            <a:r>
              <a:rPr kumimoji="0" lang="ca-ES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: SARIMA(p,d,q)(P,D,Q)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ca-ES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ca-ES" sz="18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Significat dels nous paràmetres:</a:t>
            </a:r>
            <a:endParaRPr kumimoji="0" lang="ca-ES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ca-ES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P,D,Q: components estacionals AR, I i MA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ca-ES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s: període de repetició </a:t>
            </a:r>
            <a:r>
              <a:rPr kumimoji="0" lang="ca-ES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sym typeface="Wingdings" panose="05000000000000000000" pitchFamily="2" charset="2"/>
              </a:rPr>
              <a:t></a:t>
            </a:r>
            <a:r>
              <a:rPr kumimoji="0" lang="ca-ES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ca-ES" sz="18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24</a:t>
            </a:r>
            <a:r>
              <a:rPr kumimoji="0" lang="ca-ES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 per capturar cicle diari en dades horàries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br>
              <a:rPr kumimoji="0" lang="ca-ES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ca-ES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En aquest projecte, s’ha fixat s=24 per capturar la </a:t>
            </a:r>
            <a:r>
              <a:rPr kumimoji="0" lang="ca-ES" sz="18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estacionalitat diària</a:t>
            </a:r>
            <a:r>
              <a:rPr kumimoji="0" lang="ca-ES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 de la temperatura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D8A0EEA-F138-84E1-9B50-FB19D99EA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310" y="4976495"/>
            <a:ext cx="545782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29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1715E3-215E-F99E-0A43-20E181E05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noProof="0" dirty="0"/>
              <a:t>Disseny d’experiments ARIMA-SARIMA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CDB8A4E-D7D0-5FA5-6EC9-95F11AB8C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2906" y="1690688"/>
            <a:ext cx="7810500" cy="3219450"/>
          </a:xfr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2D50A75-7DB9-7011-A270-FAED968F5F99}"/>
              </a:ext>
            </a:extLst>
          </p:cNvPr>
          <p:cNvSpPr txBox="1"/>
          <p:nvPr/>
        </p:nvSpPr>
        <p:spPr>
          <a:xfrm>
            <a:off x="2230066" y="5284830"/>
            <a:ext cx="69545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sz="2000" i="1" noProof="0" dirty="0"/>
              <a:t>Rolling forecast</a:t>
            </a:r>
            <a:r>
              <a:rPr lang="ca-ES" sz="2000" noProof="0" dirty="0"/>
              <a:t>: </a:t>
            </a:r>
            <a:r>
              <a:rPr lang="ca-ES" sz="2000" noProof="0" dirty="0" err="1"/>
              <a:t>reentrenament</a:t>
            </a:r>
            <a:r>
              <a:rPr lang="ca-ES" sz="2000" noProof="0" dirty="0"/>
              <a:t> cada 5 hores amb finestres de 30, 60 o 90 dies.</a:t>
            </a:r>
          </a:p>
        </p:txBody>
      </p:sp>
    </p:spTree>
    <p:extLst>
      <p:ext uri="{BB962C8B-B14F-4D97-AF65-F5344CB8AC3E}">
        <p14:creationId xmlns:p14="http://schemas.microsoft.com/office/powerpoint/2010/main" val="2485177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21656-11CF-6209-23C3-69F8756C2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5CD9BA-4C3E-8102-9FE1-D477691C2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noProof="0" dirty="0"/>
              <a:t>Disseny d’experiments ARIMA-SARIMA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44B13E7-56D7-6618-3933-E7650106B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1690688"/>
            <a:ext cx="968692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45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6B1B14-70CB-E759-F50E-629C9BEB4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879"/>
            <a:ext cx="10515600" cy="1325563"/>
          </a:xfrm>
        </p:spPr>
        <p:txBody>
          <a:bodyPr/>
          <a:lstStyle/>
          <a:p>
            <a:r>
              <a:rPr lang="ca-ES" b="1" noProof="0" dirty="0"/>
              <a:t>Resultats dels models ARIMA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47332F7-2523-EEDE-F36A-9849B7D00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0378" y="1179860"/>
            <a:ext cx="2994498" cy="3264559"/>
          </a:xfrm>
        </p:spPr>
      </p:pic>
      <p:pic>
        <p:nvPicPr>
          <p:cNvPr id="8" name="Imagen 7" descr="Gráfico&#10;&#10;El contenido generado por IA puede ser incorrecto.">
            <a:extLst>
              <a:ext uri="{FF2B5EF4-FFF2-40B4-BE49-F238E27FC236}">
                <a16:creationId xmlns:a16="http://schemas.microsoft.com/office/drawing/2014/main" id="{7D8EA8C0-A55C-4E5E-5591-DC7941E50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881" y="1360442"/>
            <a:ext cx="8129509" cy="2903396"/>
          </a:xfrm>
          <a:prstGeom prst="rect">
            <a:avLst/>
          </a:prstGeom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AE2DB71F-6A42-DC34-D4A3-66EA07840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6970" y="4554070"/>
            <a:ext cx="10225620" cy="171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ca-ES" noProof="0" dirty="0"/>
              <a:t>Els models SARIMA superen els ARIMA en tots els escenaris provats.</a:t>
            </a:r>
            <a:endParaRPr kumimoji="0" lang="ca-ES" sz="1800" b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a-ES" sz="1800" b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Capturar l’estacionalitat diària millora la predicció horària de temperatura.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a-ES" sz="1800" b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 Configuracions senzilles poden ser molt eficients i flexibles.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a-ES" sz="1800" b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 L’impacte de la mida de la finestra d’entrenament és limitat en SARIMA → més flexibilitat i robustesa</a:t>
            </a:r>
            <a:r>
              <a:rPr kumimoji="0" lang="ca-ES" sz="1800" b="0" i="1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ca-ES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307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4158A-56FB-6EAC-B96D-5D47EB0A8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noProof="0" dirty="0"/>
              <a:t>Models LSTM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27FB44-0301-D345-08CD-EBF27EC80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noProof="0" dirty="0"/>
              <a:t>Long Short-Term Memory és un model (LSTM) de Xarxa Neuronal basat en les Recurrent Neural Networks (RNN)</a:t>
            </a:r>
          </a:p>
          <a:p>
            <a:r>
              <a:rPr lang="ca-ES" noProof="0" dirty="0"/>
              <a:t>Les LSTM milloren les RNN clàssiques evitant les seves limitacions en seqüències llargues.</a:t>
            </a:r>
          </a:p>
          <a:p>
            <a:r>
              <a:rPr lang="ca-ES" noProof="0" dirty="0"/>
              <a:t>Són especialment útils per a dades amb dinàmiques complexes i no lineals, com la temperatura.</a:t>
            </a:r>
          </a:p>
          <a:p>
            <a:r>
              <a:rPr lang="ca-ES" noProof="0" dirty="0"/>
              <a:t>Permeten fer predicció seqüencial o multi-output segons l’estratègia.</a:t>
            </a:r>
          </a:p>
        </p:txBody>
      </p:sp>
    </p:spTree>
    <p:extLst>
      <p:ext uri="{BB962C8B-B14F-4D97-AF65-F5344CB8AC3E}">
        <p14:creationId xmlns:p14="http://schemas.microsoft.com/office/powerpoint/2010/main" val="2190301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688A8D-B23E-BCFA-6DBE-03152B158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noProof="0" dirty="0"/>
              <a:t>Importància i mètode de la predicció horària de la temperatura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F8D254-13AA-D806-B7CB-4F65AE2B7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ca-ES" noProof="0" dirty="0"/>
              <a:t>Importància en protecció Civil, gestió de risc meteorològic, optimització energètica i logística.</a:t>
            </a:r>
          </a:p>
          <a:p>
            <a:pPr marL="0" indent="0">
              <a:buNone/>
            </a:pPr>
            <a:endParaRPr lang="ca-ES" noProof="0" dirty="0"/>
          </a:p>
          <a:p>
            <a:r>
              <a:rPr lang="ca-ES" noProof="0" dirty="0"/>
              <a:t>Actualment pronosticada per models numèrics com el WRF.</a:t>
            </a:r>
          </a:p>
          <a:p>
            <a:endParaRPr lang="ca-ES" noProof="0" dirty="0"/>
          </a:p>
          <a:p>
            <a:r>
              <a:rPr lang="ca-ES" noProof="0" dirty="0"/>
              <a:t>Bona pronòstic però alt cost computacional</a:t>
            </a:r>
          </a:p>
        </p:txBody>
      </p:sp>
    </p:spTree>
    <p:extLst>
      <p:ext uri="{BB962C8B-B14F-4D97-AF65-F5344CB8AC3E}">
        <p14:creationId xmlns:p14="http://schemas.microsoft.com/office/powerpoint/2010/main" val="2604205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B15416-2C0A-1A1B-BF5E-2943E3276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noProof="0" dirty="0"/>
              <a:t>Fonament i estructura LSTM</a:t>
            </a:r>
          </a:p>
        </p:txBody>
      </p:sp>
      <p:pic>
        <p:nvPicPr>
          <p:cNvPr id="5" name="Marcador de contenido 4" descr="Diagrama, Esquemático&#10;&#10;El contenido generado por IA puede ser incorrecto.">
            <a:extLst>
              <a:ext uri="{FF2B5EF4-FFF2-40B4-BE49-F238E27FC236}">
                <a16:creationId xmlns:a16="http://schemas.microsoft.com/office/drawing/2014/main" id="{67A9B155-CCCF-CC83-9B65-346B9C4A2B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900" y="1774825"/>
            <a:ext cx="5053719" cy="4351338"/>
          </a:xfrm>
        </p:spPr>
      </p:pic>
      <p:pic>
        <p:nvPicPr>
          <p:cNvPr id="7" name="Imagen 6" descr="Diagrama&#10;&#10;El contenido generado por IA puede ser incorrecto.">
            <a:extLst>
              <a:ext uri="{FF2B5EF4-FFF2-40B4-BE49-F238E27FC236}">
                <a16:creationId xmlns:a16="http://schemas.microsoft.com/office/drawing/2014/main" id="{EEE5EA14-6DAB-315F-63B0-E0067FAFDA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25" y="2016463"/>
            <a:ext cx="4636135" cy="352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10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9AFEB3-901B-950D-9FCE-48D90EDB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a-ES" sz="4000" b="1" noProof="0" dirty="0"/>
              <a:t>Arquitectura i </a:t>
            </a:r>
            <a:r>
              <a:rPr lang="ca-ES" sz="4000" b="1" noProof="0" dirty="0" err="1"/>
              <a:t>hiperparàmetres</a:t>
            </a:r>
            <a:r>
              <a:rPr lang="ca-ES" sz="4000" b="1" noProof="0" dirty="0"/>
              <a:t> LSTM 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12177B3-4761-A0C7-DE91-6CB1BD071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3773" y="1548448"/>
            <a:ext cx="7684454" cy="4405312"/>
          </a:xfrm>
        </p:spPr>
      </p:pic>
    </p:spTree>
    <p:extLst>
      <p:ext uri="{BB962C8B-B14F-4D97-AF65-F5344CB8AC3E}">
        <p14:creationId xmlns:p14="http://schemas.microsoft.com/office/powerpoint/2010/main" val="4248331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BF847-352B-771D-E3E8-ACC1F2C84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noProof="0" dirty="0"/>
              <a:t>Entrenament de la Xarxa LSTM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B8610E7-B0C9-A069-C5E4-63F9187CD99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41400" y="1536800"/>
            <a:ext cx="105156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a-ES" sz="2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Es fa servir una funció de pèrdua (com MSE) per quantificar l’error.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ca-ES" sz="20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a-ES" sz="2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El mètode per optimitzar (com Adam) ajusta els pesos minimitzant aquesta funció.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ca-ES" sz="20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a-ES" sz="2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El procés es fa en múltiples èpoques, amb tècniques com </a:t>
            </a:r>
            <a:r>
              <a:rPr kumimoji="0" lang="ca-ES" sz="20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EarlyStopping</a:t>
            </a:r>
            <a:r>
              <a:rPr kumimoji="0" lang="ca-ES" sz="2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 o </a:t>
            </a:r>
            <a:r>
              <a:rPr kumimoji="0" lang="ca-ES" sz="20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Dropout</a:t>
            </a:r>
            <a:r>
              <a:rPr kumimoji="0" lang="ca-ES" sz="2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 per evitar el sobre ajustament.</a:t>
            </a:r>
          </a:p>
        </p:txBody>
      </p:sp>
      <p:pic>
        <p:nvPicPr>
          <p:cNvPr id="6" name="Imagen 5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37EE1EE7-B6B8-BED3-CFBE-C3D46B761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02" y="3584142"/>
            <a:ext cx="5577847" cy="278892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63D62E0-1563-A44D-9EAB-69DBDC7D6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678" y="4122173"/>
            <a:ext cx="6124684" cy="188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176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08D05F-33E9-4F91-7F1E-4710962F8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100740"/>
            <a:ext cx="10515600" cy="1325563"/>
          </a:xfrm>
        </p:spPr>
        <p:txBody>
          <a:bodyPr/>
          <a:lstStyle/>
          <a:p>
            <a:r>
              <a:rPr lang="ca-ES" b="1" noProof="0" dirty="0"/>
              <a:t>Disseny experiments LSTM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65E8925-A867-7585-259B-179EE7E6A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" y="1345023"/>
            <a:ext cx="6390323" cy="494687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642CA78-0488-36AF-FB56-E97A55834FC1}"/>
              </a:ext>
            </a:extLst>
          </p:cNvPr>
          <p:cNvSpPr txBox="1"/>
          <p:nvPr/>
        </p:nvSpPr>
        <p:spPr>
          <a:xfrm>
            <a:off x="7904480" y="2621313"/>
            <a:ext cx="346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noProof="0" dirty="0"/>
              <a:t>Exp </a:t>
            </a:r>
            <a:r>
              <a:rPr lang="ca-ES" noProof="0" dirty="0">
                <a:sym typeface="Wingdings" panose="05000000000000000000" pitchFamily="2" charset="2"/>
              </a:rPr>
              <a:t> Observar Efecte de Window Size</a:t>
            </a:r>
            <a:endParaRPr lang="ca-ES" noProof="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1C3A7E9-835F-23E5-931E-AF04BC1CF9C9}"/>
              </a:ext>
            </a:extLst>
          </p:cNvPr>
          <p:cNvSpPr txBox="1"/>
          <p:nvPr/>
        </p:nvSpPr>
        <p:spPr>
          <a:xfrm>
            <a:off x="7904480" y="3930427"/>
            <a:ext cx="346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noProof="0" dirty="0"/>
              <a:t>A </a:t>
            </a:r>
            <a:r>
              <a:rPr lang="ca-ES" noProof="0" dirty="0">
                <a:sym typeface="Wingdings" panose="05000000000000000000" pitchFamily="2" charset="2"/>
              </a:rPr>
              <a:t> Observar Efecte de profunditat, nombre de capes</a:t>
            </a:r>
            <a:endParaRPr lang="ca-ES" noProof="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0390800-B2B4-B71C-2A0F-150D38209758}"/>
              </a:ext>
            </a:extLst>
          </p:cNvPr>
          <p:cNvSpPr txBox="1"/>
          <p:nvPr/>
        </p:nvSpPr>
        <p:spPr>
          <a:xfrm>
            <a:off x="7904480" y="5108986"/>
            <a:ext cx="3596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noProof="0" dirty="0"/>
              <a:t>B i C </a:t>
            </a:r>
            <a:r>
              <a:rPr lang="ca-ES" noProof="0" dirty="0">
                <a:sym typeface="Wingdings" panose="05000000000000000000" pitchFamily="2" charset="2"/>
              </a:rPr>
              <a:t> Observar efecte de complexitat , nombre de neurones</a:t>
            </a:r>
            <a:endParaRPr lang="ca-ES" noProof="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41A559B-9824-9D28-2F4A-F23437B853AB}"/>
              </a:ext>
            </a:extLst>
          </p:cNvPr>
          <p:cNvSpPr txBox="1"/>
          <p:nvPr/>
        </p:nvSpPr>
        <p:spPr>
          <a:xfrm>
            <a:off x="7904480" y="1635365"/>
            <a:ext cx="346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noProof="0" dirty="0"/>
              <a:t>BSL </a:t>
            </a:r>
            <a:r>
              <a:rPr lang="ca-ES" noProof="0" dirty="0">
                <a:sym typeface="Wingdings" panose="05000000000000000000" pitchFamily="2" charset="2"/>
              </a:rPr>
              <a:t> Model més senzill</a:t>
            </a:r>
            <a:endParaRPr lang="ca-ES" noProof="0" dirty="0"/>
          </a:p>
        </p:txBody>
      </p:sp>
    </p:spTree>
    <p:extLst>
      <p:ext uri="{BB962C8B-B14F-4D97-AF65-F5344CB8AC3E}">
        <p14:creationId xmlns:p14="http://schemas.microsoft.com/office/powerpoint/2010/main" val="1829886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C9FA35-AEF7-0705-1173-2AB8633FA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noProof="0" dirty="0"/>
              <a:t>Estratègies de predicció LSTM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D105123-6FA0-CA98-3C49-0006BA3D4E3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62194"/>
            <a:ext cx="10094843" cy="4678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a-ES" sz="20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Predicció </a:t>
            </a:r>
            <a:r>
              <a:rPr kumimoji="0" lang="ca-ES" sz="2000" b="1" i="1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batch</a:t>
            </a:r>
            <a:r>
              <a:rPr kumimoji="0" lang="ca-ES" sz="20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 (directa)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a-ES" sz="200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El model genera totes les prediccions d’una sola passada.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a-ES" sz="200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Apte per models de sortida única o múltiple.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ca-ES" sz="2000" noProof="0" dirty="0"/>
              <a:t>No es sol fer servir per que no s’ajusta a la realitat del problema</a:t>
            </a:r>
            <a:endParaRPr kumimoji="0" lang="ca-ES" sz="200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ca-ES" sz="200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a-ES" sz="20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Predicció iterativa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a-ES" sz="200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Fa prediccions pas a pas, i reutilitza les prediccions anteriors com a nova entrada.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a-ES" sz="200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Pot acumular errors amb el temps.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ca-ES" sz="200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a-ES" sz="20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Iterativa amb reinjecció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a-ES" sz="200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Igual que l’anterior, però cada certs passos (5 en aquest cas) substitueix les prediccions de la seqüencia per valors reals observat.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a-ES" sz="200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Corregeix la deriva del model en horitzons llargs.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a-ES" sz="200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Simula escenaris amb retroalimentació externa (com passaria en operatiu).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ca-ES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431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7B247-80F5-93FD-42EB-CBD5BFB8A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720" y="0"/>
            <a:ext cx="10515600" cy="1325563"/>
          </a:xfrm>
        </p:spPr>
        <p:txBody>
          <a:bodyPr/>
          <a:lstStyle/>
          <a:p>
            <a:r>
              <a:rPr lang="ca-ES" b="1" noProof="0" dirty="0"/>
              <a:t>Resultats dels models LSTM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49AA5F7-A97D-9C21-2417-DFA462D88E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008" y="1690688"/>
            <a:ext cx="4774660" cy="4676819"/>
          </a:xfrm>
        </p:spPr>
      </p:pic>
      <p:pic>
        <p:nvPicPr>
          <p:cNvPr id="15" name="Imagen 14" descr="Gráfico, Histograma&#10;&#10;El contenido generado por IA puede ser incorrecto.">
            <a:extLst>
              <a:ext uri="{FF2B5EF4-FFF2-40B4-BE49-F238E27FC236}">
                <a16:creationId xmlns:a16="http://schemas.microsoft.com/office/drawing/2014/main" id="{BFDE3E99-BC44-012C-6CDC-4891DF875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020" y="974184"/>
            <a:ext cx="5384260" cy="2692131"/>
          </a:xfrm>
          <a:prstGeom prst="rect">
            <a:avLst/>
          </a:prstGeom>
        </p:spPr>
      </p:pic>
      <p:pic>
        <p:nvPicPr>
          <p:cNvPr id="17" name="Imagen 16" descr="Gráfico&#10;&#10;El contenido generado por IA puede ser incorrecto.">
            <a:extLst>
              <a:ext uri="{FF2B5EF4-FFF2-40B4-BE49-F238E27FC236}">
                <a16:creationId xmlns:a16="http://schemas.microsoft.com/office/drawing/2014/main" id="{6560253F-9768-0498-3EE9-76B278F07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59659"/>
            <a:ext cx="5450300" cy="272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76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EBE823A-0A06-AA67-FC58-8A63ACB60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03640" y="-124607"/>
            <a:ext cx="8717979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ca-ES" b="1" noProof="0" dirty="0"/>
              <a:t>Resultats dels Models LSTM</a:t>
            </a:r>
          </a:p>
        </p:txBody>
      </p:sp>
      <p:pic>
        <p:nvPicPr>
          <p:cNvPr id="7" name="Imagen 6" descr="Gráfico, Histograma&#10;&#10;El contenido generado por IA puede ser incorrecto.">
            <a:extLst>
              <a:ext uri="{FF2B5EF4-FFF2-40B4-BE49-F238E27FC236}">
                <a16:creationId xmlns:a16="http://schemas.microsoft.com/office/drawing/2014/main" id="{5C89C5C9-AA3E-4627-2CB6-760C7FEAB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643" y="3689581"/>
            <a:ext cx="6183432" cy="3091715"/>
          </a:xfrm>
          <a:prstGeom prst="rect">
            <a:avLst/>
          </a:prstGeom>
        </p:spPr>
      </p:pic>
      <p:pic>
        <p:nvPicPr>
          <p:cNvPr id="5" name="Marcador de contenido 4" descr="Gráfico, Histograma&#10;&#10;El contenido generado por IA puede ser incorrecto.">
            <a:extLst>
              <a:ext uri="{FF2B5EF4-FFF2-40B4-BE49-F238E27FC236}">
                <a16:creationId xmlns:a16="http://schemas.microsoft.com/office/drawing/2014/main" id="{C1B3E5E0-6B18-3677-C89B-AFE0DFC4BC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57" y="1191084"/>
            <a:ext cx="5399961" cy="269998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392B99D-85A0-751E-26AD-F6B748E6779B}"/>
              </a:ext>
            </a:extLst>
          </p:cNvPr>
          <p:cNvSpPr txBox="1"/>
          <p:nvPr/>
        </p:nvSpPr>
        <p:spPr>
          <a:xfrm>
            <a:off x="6094475" y="1517002"/>
            <a:ext cx="5068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noProof="0" dirty="0"/>
              <a:t>En la sèrie A, s’observa que, més profunditat (3 capes), millor capacitat per captar patrons complexos.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D0B38F0-745E-1502-134E-92DF263168F3}"/>
              </a:ext>
            </a:extLst>
          </p:cNvPr>
          <p:cNvSpPr txBox="1"/>
          <p:nvPr/>
        </p:nvSpPr>
        <p:spPr>
          <a:xfrm>
            <a:off x="165925" y="5019155"/>
            <a:ext cx="5778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noProof="0" dirty="0"/>
              <a:t>En la sèrie C s’observa que, amb una sola capa, augmentar les neurones pot millorar molt el rendiment.</a:t>
            </a:r>
            <a:br>
              <a:rPr lang="ca-ES" noProof="0" dirty="0"/>
            </a:br>
            <a:r>
              <a:rPr lang="ca-ES" noProof="0" dirty="0"/>
              <a:t>C2 aconsegueix resultats similars a arquitectures més complexes.</a:t>
            </a:r>
          </a:p>
        </p:txBody>
      </p:sp>
    </p:spTree>
    <p:extLst>
      <p:ext uri="{BB962C8B-B14F-4D97-AF65-F5344CB8AC3E}">
        <p14:creationId xmlns:p14="http://schemas.microsoft.com/office/powerpoint/2010/main" val="3325087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D65CF1-8897-DD06-B71C-E52F5D7E5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noProof="0" dirty="0"/>
              <a:t>Avaluació i comparació ARIMA - LSTM</a:t>
            </a:r>
          </a:p>
        </p:txBody>
      </p:sp>
      <p:pic>
        <p:nvPicPr>
          <p:cNvPr id="7" name="Marcador de contenido 6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2F501F05-E7A4-191F-5DC1-DACAE030A0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03" y="1520825"/>
            <a:ext cx="6527006" cy="4351338"/>
          </a:xfr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65852FD-7F90-91C0-4CFF-1E96CCA3B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729" y="1619885"/>
            <a:ext cx="4752975" cy="14478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283E9-5C94-C39F-A1AE-9EC10B0E6BEA}"/>
              </a:ext>
            </a:extLst>
          </p:cNvPr>
          <p:cNvSpPr txBox="1"/>
          <p:nvPr/>
        </p:nvSpPr>
        <p:spPr>
          <a:xfrm>
            <a:off x="6978729" y="3346315"/>
            <a:ext cx="457214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noProof="0" dirty="0"/>
              <a:t>SARIMA ofereix millors mètriques globals, i és capaç de captar millor les oscil·lacions diürnes-nocturnes de la temperatura.</a:t>
            </a:r>
          </a:p>
          <a:p>
            <a:endParaRPr lang="ca-ES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noProof="0" dirty="0"/>
              <a:t>LSTM tendeix a desviar-se lleugerament per acumulació d’error. Tot i així, en escenaris més complexos i amb canvis abruptes segurament si que presenten un avantatge.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a-ES" noProof="0" dirty="0"/>
          </a:p>
        </p:txBody>
      </p:sp>
    </p:spTree>
    <p:extLst>
      <p:ext uri="{BB962C8B-B14F-4D97-AF65-F5344CB8AC3E}">
        <p14:creationId xmlns:p14="http://schemas.microsoft.com/office/powerpoint/2010/main" val="34278029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CA279-BD06-5106-1B7A-9B4CA3EB8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noProof="0" dirty="0"/>
              <a:t>Conclusions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F601C8-3510-6836-99FA-A7A13AE0B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1344"/>
            <a:ext cx="10515600" cy="4667250"/>
          </a:xfrm>
        </p:spPr>
        <p:txBody>
          <a:bodyPr>
            <a:normAutofit fontScale="85000" lnSpcReduction="10000"/>
          </a:bodyPr>
          <a:lstStyle/>
          <a:p>
            <a:r>
              <a:rPr lang="ca-ES" sz="2600" b="1" noProof="0" dirty="0"/>
              <a:t>Markov</a:t>
            </a:r>
            <a:r>
              <a:rPr lang="ca-ES" sz="2600" noProof="0" dirty="0"/>
              <a:t> ha capturat bé els patrons dominants de precipitació, tot i les seves limitacions per predir transicions més fines o treballar amb variables contínues.</a:t>
            </a:r>
          </a:p>
          <a:p>
            <a:pPr marL="0" indent="0">
              <a:buNone/>
            </a:pPr>
            <a:endParaRPr lang="ca-ES" sz="2600" noProof="0" dirty="0"/>
          </a:p>
          <a:p>
            <a:r>
              <a:rPr lang="ca-ES" sz="2600" b="1" noProof="0" dirty="0"/>
              <a:t>ARIMA/SARIMA</a:t>
            </a:r>
            <a:r>
              <a:rPr lang="ca-ES" sz="2600" noProof="0" dirty="0"/>
              <a:t> ha ofert una base sòlida i competitiva per a la predicció horària, amb models simples però efectius, especialment en contextos estacionals com el de l’estudi.</a:t>
            </a:r>
          </a:p>
          <a:p>
            <a:pPr marL="0" indent="0">
              <a:buNone/>
            </a:pPr>
            <a:endParaRPr lang="ca-ES" sz="2600" noProof="0" dirty="0"/>
          </a:p>
          <a:p>
            <a:r>
              <a:rPr lang="ca-ES" sz="2600" b="1" noProof="0" dirty="0"/>
              <a:t>LSTM</a:t>
            </a:r>
            <a:r>
              <a:rPr lang="ca-ES" sz="2600" noProof="0" dirty="0"/>
              <a:t>, malgrat no superar SARIMA, ha mostrat potencial, sobretot en escenaris més complexos, i ha permès entendre els límits de generalització i acumulació d’error en predicció recursiva.</a:t>
            </a:r>
          </a:p>
          <a:p>
            <a:pPr marL="0" indent="0">
              <a:buNone/>
            </a:pPr>
            <a:endParaRPr lang="ca-ES" sz="2600" noProof="0" dirty="0"/>
          </a:p>
          <a:p>
            <a:r>
              <a:rPr lang="ca-ES" sz="2600" noProof="0" dirty="0"/>
              <a:t>Els resultats </a:t>
            </a:r>
            <a:r>
              <a:rPr lang="ca-ES" sz="2600" dirty="0"/>
              <a:t>mostren</a:t>
            </a:r>
            <a:r>
              <a:rPr lang="ca-ES" sz="2600" noProof="0" dirty="0"/>
              <a:t> que, per sèries molt suaus i amb marcada estacionalitat, </a:t>
            </a:r>
            <a:r>
              <a:rPr lang="ca-ES" sz="2600" b="1" noProof="0" dirty="0"/>
              <a:t>els models estadístics poden ser més eficients i robustos</a:t>
            </a:r>
            <a:r>
              <a:rPr lang="ca-ES" sz="2600" noProof="0" dirty="0"/>
              <a:t> que els de </a:t>
            </a:r>
            <a:r>
              <a:rPr lang="ca-ES" sz="2600" i="1" noProof="0" dirty="0"/>
              <a:t>deep learning</a:t>
            </a:r>
            <a:r>
              <a:rPr lang="ca-ES" sz="2600" noProof="0" dirty="0"/>
              <a:t>.</a:t>
            </a:r>
          </a:p>
          <a:p>
            <a:endParaRPr lang="ca-ES" noProof="0" dirty="0"/>
          </a:p>
        </p:txBody>
      </p:sp>
    </p:spTree>
    <p:extLst>
      <p:ext uri="{BB962C8B-B14F-4D97-AF65-F5344CB8AC3E}">
        <p14:creationId xmlns:p14="http://schemas.microsoft.com/office/powerpoint/2010/main" val="3450867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381252-18CA-81A0-3488-124895CFD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1661"/>
            <a:ext cx="10515600" cy="1325563"/>
          </a:xfrm>
        </p:spPr>
        <p:txBody>
          <a:bodyPr/>
          <a:lstStyle/>
          <a:p>
            <a:r>
              <a:rPr lang="ca-ES" b="1" noProof="0" dirty="0"/>
              <a:t>Treball Futur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848A33A-AE44-6FF2-DF99-A99664E125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338581"/>
            <a:ext cx="10358336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a-ES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Afegir noves variables</a:t>
            </a:r>
            <a:r>
              <a:rPr kumimoji="0" lang="ca-ES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: hora del dia, dia de l’any, altres variables meteorològiques per enriquir l’entrada del model.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ca-ES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a-ES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Explorar nous models</a:t>
            </a:r>
            <a:r>
              <a:rPr kumimoji="0" lang="ca-ES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: com Prophet, models híbrids o variants especialitzades de LSTM.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ca-ES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a-ES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Automatització/optimització d’hiperparàmetres</a:t>
            </a:r>
            <a:r>
              <a:rPr kumimoji="0" lang="ca-ES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: amb cerca bayesiana o validació creuada per millorar el rendiment.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ca-ES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a-ES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Neural ODEs</a:t>
            </a:r>
            <a:r>
              <a:rPr kumimoji="0" lang="ca-ES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: modelització contínua de la dinàmica temporal per enllaçar </a:t>
            </a:r>
            <a:r>
              <a:rPr kumimoji="0" lang="ca-ES" b="0" i="1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machine learning</a:t>
            </a:r>
            <a:r>
              <a:rPr kumimoji="0" lang="ca-ES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 i física de l’atmosfera.</a:t>
            </a:r>
          </a:p>
        </p:txBody>
      </p:sp>
    </p:spTree>
    <p:extLst>
      <p:ext uri="{BB962C8B-B14F-4D97-AF65-F5344CB8AC3E}">
        <p14:creationId xmlns:p14="http://schemas.microsoft.com/office/powerpoint/2010/main" val="1080112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1B7557-B8D1-BB44-EC5A-56700E27B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i="1" noProof="0"/>
              <a:t>Machine Learning </a:t>
            </a:r>
            <a:r>
              <a:rPr lang="ca-ES" b="1" noProof="0"/>
              <a:t>com alternativa més lleugera</a:t>
            </a:r>
            <a:endParaRPr lang="ca-ES" b="1" noProof="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C28E6F7-58CC-8A50-FAF6-5B47C5567D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40921" y="4416316"/>
            <a:ext cx="9910865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a-ES" b="0" i="0" u="none" strike="noStrike" cap="none" normalizeH="0" baseline="0" noProof="0">
                <a:ln>
                  <a:noFill/>
                </a:ln>
                <a:solidFill>
                  <a:schemeClr val="tx1"/>
                </a:solidFill>
                <a:effectLst/>
              </a:rPr>
              <a:t>Models com ARIMA, SARIMA i LSTM són més lleugers.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a-ES" b="0" i="0" u="none" strike="noStrike" cap="none" normalizeH="0" baseline="0" noProof="0">
                <a:ln>
                  <a:noFill/>
                </a:ln>
                <a:solidFill>
                  <a:schemeClr val="tx1"/>
                </a:solidFill>
                <a:effectLst/>
              </a:rPr>
              <a:t>Capturen patrons complexos amb menys càlcul.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a-ES" b="0" i="0" u="none" strike="noStrike" cap="none" normalizeH="0" baseline="0" noProof="0">
                <a:ln>
                  <a:noFill/>
                </a:ln>
                <a:solidFill>
                  <a:schemeClr val="tx1"/>
                </a:solidFill>
                <a:effectLst/>
              </a:rPr>
              <a:t>Molt utilitzats recentment en sèries temporals meteorològiques</a:t>
            </a:r>
            <a:r>
              <a:rPr kumimoji="0" lang="ca-ES" b="0" i="0" u="none" strike="noStrike" cap="none" normalizeH="0" baseline="0" noProof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ca-ES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09AF63D-8253-0D69-3214-84547AF66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922" y="1922850"/>
            <a:ext cx="9910865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ca-ES" noProof="0" dirty="0"/>
              <a:t>Des de la línia de Recerca Aplicada i Modelització (RAM), del Servei Meteorològic de Catalunya (SMC) es planteja buscar maneres alternatives mes eficients per al pronòstic de variables meteorològiques</a:t>
            </a:r>
          </a:p>
        </p:txBody>
      </p:sp>
    </p:spTree>
    <p:extLst>
      <p:ext uri="{BB962C8B-B14F-4D97-AF65-F5344CB8AC3E}">
        <p14:creationId xmlns:p14="http://schemas.microsoft.com/office/powerpoint/2010/main" val="2644168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>
            <a:extLst>
              <a:ext uri="{FF2B5EF4-FFF2-40B4-BE49-F238E27FC236}">
                <a16:creationId xmlns:a16="http://schemas.microsoft.com/office/drawing/2014/main" id="{6A8FB547-BA2C-D367-C5F3-7AF6B1787926}"/>
              </a:ext>
            </a:extLst>
          </p:cNvPr>
          <p:cNvSpPr txBox="1">
            <a:spLocks/>
          </p:cNvSpPr>
          <p:nvPr/>
        </p:nvSpPr>
        <p:spPr>
          <a:xfrm>
            <a:off x="1524000" y="2094251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a-ES" sz="3600" noProof="0" dirty="0"/>
              <a:t>Especial agraïment a</a:t>
            </a:r>
          </a:p>
          <a:p>
            <a:pPr marL="0" indent="0" algn="ctr">
              <a:buNone/>
            </a:pPr>
            <a:endParaRPr lang="ca-ES" sz="3600" noProof="0" dirty="0"/>
          </a:p>
          <a:p>
            <a:pPr marL="0" indent="0" algn="ctr">
              <a:buNone/>
            </a:pPr>
            <a:r>
              <a:rPr lang="ca-ES" sz="3600" b="1" noProof="0" dirty="0"/>
              <a:t>Josep Ramón Miró Cubells</a:t>
            </a:r>
          </a:p>
        </p:txBody>
      </p:sp>
    </p:spTree>
    <p:extLst>
      <p:ext uri="{BB962C8B-B14F-4D97-AF65-F5344CB8AC3E}">
        <p14:creationId xmlns:p14="http://schemas.microsoft.com/office/powerpoint/2010/main" val="832310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F7AFFE-A863-0FCD-5996-468DF86025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15566"/>
            <a:ext cx="9144000" cy="1084634"/>
          </a:xfrm>
        </p:spPr>
        <p:txBody>
          <a:bodyPr/>
          <a:lstStyle/>
          <a:p>
            <a:r>
              <a:rPr lang="ca-ES" b="1" noProof="0" dirty="0"/>
              <a:t>Moltes gràcies per l’atenció 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14D9008-6197-1081-520B-E80D39B1F996}"/>
              </a:ext>
            </a:extLst>
          </p:cNvPr>
          <p:cNvSpPr txBox="1">
            <a:spLocks/>
          </p:cNvSpPr>
          <p:nvPr/>
        </p:nvSpPr>
        <p:spPr>
          <a:xfrm>
            <a:off x="1524000" y="2704506"/>
            <a:ext cx="9144000" cy="10846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a-ES" noProof="0" dirty="0"/>
              <a:t>Estaré encantat de respondre dubtes i qüestions</a:t>
            </a:r>
          </a:p>
        </p:txBody>
      </p:sp>
    </p:spTree>
    <p:extLst>
      <p:ext uri="{BB962C8B-B14F-4D97-AF65-F5344CB8AC3E}">
        <p14:creationId xmlns:p14="http://schemas.microsoft.com/office/powerpoint/2010/main" val="2684730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662103-D903-7A09-73A4-8113E4D6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noProof="0" dirty="0"/>
              <a:t>Plantejament dels models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FEC5C6-37B5-CDFB-AEE0-A01685BF8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noProof="0" dirty="0"/>
              <a:t>Comparació de tres enfocaments sobre les mateixes dades:</a:t>
            </a:r>
          </a:p>
          <a:p>
            <a:endParaRPr lang="ca-ES" noProof="0" dirty="0"/>
          </a:p>
          <a:p>
            <a:pPr lvl="1"/>
            <a:r>
              <a:rPr lang="ca-ES" noProof="0" dirty="0"/>
              <a:t>Markov (precipitació)</a:t>
            </a:r>
          </a:p>
          <a:p>
            <a:pPr lvl="1"/>
            <a:endParaRPr lang="ca-ES" noProof="0" dirty="0"/>
          </a:p>
          <a:p>
            <a:pPr lvl="1"/>
            <a:r>
              <a:rPr lang="ca-ES" noProof="0" dirty="0"/>
              <a:t>ARIMA/SARIMA (estadístics)</a:t>
            </a:r>
          </a:p>
          <a:p>
            <a:pPr lvl="1"/>
            <a:endParaRPr lang="ca-ES" noProof="0" dirty="0"/>
          </a:p>
          <a:p>
            <a:pPr lvl="1"/>
            <a:r>
              <a:rPr lang="ca-ES" noProof="0" dirty="0"/>
              <a:t>LSTM (deep learning)</a:t>
            </a:r>
          </a:p>
          <a:p>
            <a:pPr marL="0" indent="0">
              <a:buNone/>
            </a:pPr>
            <a:endParaRPr lang="ca-ES" noProof="0" dirty="0"/>
          </a:p>
        </p:txBody>
      </p:sp>
    </p:spTree>
    <p:extLst>
      <p:ext uri="{BB962C8B-B14F-4D97-AF65-F5344CB8AC3E}">
        <p14:creationId xmlns:p14="http://schemas.microsoft.com/office/powerpoint/2010/main" val="1250427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FA94D0-0BFA-D1D8-C417-0CFFDB91B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noProof="0" dirty="0"/>
              <a:t>Objectius de l’estudi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0AA38D8-3546-4539-5F1C-0FFF1FCCC19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048701"/>
            <a:ext cx="10085962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a-ES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Establir una línia base sòlida de predicció horària.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ca-ES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a-ES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Comparar metodologies (Markov, ARIMA, LSTM) en precisió i eficiència.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ca-ES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a-ES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Analitzar el comportament de LSTM segons paràmetres.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ca-ES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a-ES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Explorar la seva integració dins del SMC.</a:t>
            </a:r>
          </a:p>
        </p:txBody>
      </p:sp>
    </p:spTree>
    <p:extLst>
      <p:ext uri="{BB962C8B-B14F-4D97-AF65-F5344CB8AC3E}">
        <p14:creationId xmlns:p14="http://schemas.microsoft.com/office/powerpoint/2010/main" val="2711702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129137-D8C5-3073-D14B-FF0DA9C42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noProof="0" dirty="0"/>
              <a:t>Dades meteorològiques reals de la Bonaigua (1998–2024)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B90AB93-4866-F554-0B27-40C2D884AB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3041" y="1863408"/>
            <a:ext cx="4572000" cy="4010025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994E71E-F5F9-E1E3-422C-E7061207E60B}"/>
              </a:ext>
            </a:extLst>
          </p:cNvPr>
          <p:cNvSpPr txBox="1"/>
          <p:nvPr/>
        </p:nvSpPr>
        <p:spPr>
          <a:xfrm>
            <a:off x="838200" y="2275840"/>
            <a:ext cx="585443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2000" noProof="0" dirty="0"/>
              <a:t>Dades provinents de la xarxa XEMA del Servei Meteorològic de Catalunya.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a-ES" sz="20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2000" b="1" noProof="0" dirty="0"/>
              <a:t>Estació de la Bonaigua </a:t>
            </a:r>
            <a:r>
              <a:rPr lang="ca-ES" sz="2000" noProof="0" dirty="0"/>
              <a:t>(2266 m) escollida per: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sz="2000" noProof="0" dirty="0"/>
              <a:t>Presència clara de cicles diürns i estacionals.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sz="2000" noProof="0" dirty="0"/>
              <a:t>Rangs de temperatura útils per a classificació de precipitació (neu, pluja i Aiguaneu).</a:t>
            </a:r>
          </a:p>
          <a:p>
            <a:pPr lvl="1"/>
            <a:endParaRPr lang="ca-ES" sz="20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2000" noProof="0" dirty="0"/>
              <a:t>Període de dades: 1998–2024 → resolució horària.</a:t>
            </a:r>
          </a:p>
        </p:txBody>
      </p:sp>
    </p:spTree>
    <p:extLst>
      <p:ext uri="{BB962C8B-B14F-4D97-AF65-F5344CB8AC3E}">
        <p14:creationId xmlns:p14="http://schemas.microsoft.com/office/powerpoint/2010/main" val="4106409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B39309-9C03-98F1-CE6E-C0E530FE8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noProof="0" dirty="0"/>
              <a:t>Pretractament i visualització de Dades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451B15A-A2BB-7732-26E6-CEF13BB295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67868" y="1625461"/>
            <a:ext cx="10360657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a-ES" sz="24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Eliminació de valors nuls o inconsistents i filtrat només de hores completes.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ca-ES" sz="24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a-ES" sz="24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Detecció de buits </a:t>
            </a:r>
            <a:r>
              <a:rPr kumimoji="0" lang="ca-ES" sz="24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sym typeface="Wingdings" panose="05000000000000000000" pitchFamily="2" charset="2"/>
              </a:rPr>
              <a:t></a:t>
            </a:r>
            <a:r>
              <a:rPr kumimoji="0" lang="ca-ES" sz="24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 identificació de trams fiables: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ca-ES" sz="24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ca-ES" sz="24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	2009–2018</a:t>
            </a:r>
            <a:r>
              <a:rPr kumimoji="0" lang="ca-ES" sz="24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 i </a:t>
            </a:r>
            <a:r>
              <a:rPr kumimoji="0" lang="ca-ES" sz="24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2020–2024</a:t>
            </a:r>
            <a:r>
              <a:rPr kumimoji="0" lang="ca-ES" sz="24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 aptes per entrenar models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ca-ES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n 5" descr="Gráfico&#10;&#10;El contenido generado por IA puede ser incorrecto.">
            <a:extLst>
              <a:ext uri="{FF2B5EF4-FFF2-40B4-BE49-F238E27FC236}">
                <a16:creationId xmlns:a16="http://schemas.microsoft.com/office/drawing/2014/main" id="{37E0AFDB-72F9-E482-4EBC-770CA1155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64" y="3830440"/>
            <a:ext cx="9293236" cy="286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10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DA4DE7-EE88-083E-B7A8-DC240F976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noProof="0" dirty="0"/>
              <a:t>Modelització amb Cadenes de Markov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2FD077-4B5E-E31B-C078-F7475C25F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noProof="0" dirty="0"/>
              <a:t>Model probabilístic per seqüències d’estats discrets.</a:t>
            </a:r>
          </a:p>
          <a:p>
            <a:r>
              <a:rPr lang="ca-ES" noProof="0" dirty="0"/>
              <a:t>La predicció de l’estat següent depèn només de l’estat actual </a:t>
            </a:r>
            <a:r>
              <a:rPr lang="ca-ES" noProof="0" dirty="0">
                <a:sym typeface="Wingdings" panose="05000000000000000000" pitchFamily="2" charset="2"/>
              </a:rPr>
              <a:t> Probabilitat Condicionada</a:t>
            </a:r>
            <a:endParaRPr lang="ca-ES" noProof="0" dirty="0"/>
          </a:p>
          <a:p>
            <a:endParaRPr lang="ca-ES" noProof="0" dirty="0"/>
          </a:p>
          <a:p>
            <a:endParaRPr lang="ca-ES" noProof="0" dirty="0"/>
          </a:p>
          <a:p>
            <a:endParaRPr lang="ca-ES" noProof="0" dirty="0"/>
          </a:p>
          <a:p>
            <a:r>
              <a:rPr lang="ca-ES" noProof="0" dirty="0"/>
              <a:t>Útils per predir fenòmens categòrics (plou / no plou, tipus de precipitació...).</a:t>
            </a:r>
          </a:p>
          <a:p>
            <a:endParaRPr lang="ca-ES" noProof="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C1EC332-2E93-B638-0341-B7921D913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915" y="3429000"/>
            <a:ext cx="2350244" cy="76453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473681D-01D1-DEB6-B258-7D6A9B356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080" y="3573144"/>
            <a:ext cx="22764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80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BDC3CB-F2AD-78C6-F3E2-ED2EE0CC2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noProof="0" dirty="0"/>
              <a:t>Plantejament de model de Markov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EA6CE39-2486-455E-922B-097D368DA1D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53900" y="1541668"/>
            <a:ext cx="9103582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a-ES" sz="2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Variables categòriques: </a:t>
            </a:r>
            <a:r>
              <a:rPr kumimoji="0" lang="ca-ES" sz="20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tipus de precipitació</a:t>
            </a:r>
            <a:r>
              <a:rPr kumimoji="0" lang="ca-ES" sz="2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 segons temperatura: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ca-ES" sz="2000" noProof="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ca-ES" sz="2000" noProof="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ca-ES" sz="2000" noProof="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ca-ES" sz="2000" noProof="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ca-ES" sz="20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a-ES" sz="2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Només hiverns (Nov–Des–Gen–Feb), per assegurar presència de neu i aiguaneu.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ca-ES" sz="20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a-ES" sz="2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Dades Entrenament: 2000–2023 | Test: hivern 2023–2024.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76F7FFC-9277-511B-FCB1-AF63E633D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606" y="1993900"/>
            <a:ext cx="6315075" cy="1333500"/>
          </a:xfrm>
          <a:prstGeom prst="rect">
            <a:avLst/>
          </a:prstGeom>
        </p:spPr>
      </p:pic>
      <p:pic>
        <p:nvPicPr>
          <p:cNvPr id="8" name="Imagen 7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18477944-7752-10DF-7535-B480150C1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651" y="4575648"/>
            <a:ext cx="6097030" cy="216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35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1162</TotalTime>
  <Words>1503</Words>
  <Application>Microsoft Office PowerPoint</Application>
  <PresentationFormat>Panorámica</PresentationFormat>
  <Paragraphs>189</Paragraphs>
  <Slides>31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7" baseType="lpstr">
      <vt:lpstr>Aptos</vt:lpstr>
      <vt:lpstr>Aptos Display</vt:lpstr>
      <vt:lpstr>Arial</vt:lpstr>
      <vt:lpstr>Calibri</vt:lpstr>
      <vt:lpstr>Wingdings</vt:lpstr>
      <vt:lpstr>Tema de Office</vt:lpstr>
      <vt:lpstr>Predicció de temperatura a curt termini utilitzant machine learning</vt:lpstr>
      <vt:lpstr>Importància i mètode de la predicció horària de la temperatura</vt:lpstr>
      <vt:lpstr>Machine Learning com alternativa més lleugera</vt:lpstr>
      <vt:lpstr>Plantejament dels models</vt:lpstr>
      <vt:lpstr>Objectius de l’estudi</vt:lpstr>
      <vt:lpstr>Dades meteorològiques reals de la Bonaigua (1998–2024)</vt:lpstr>
      <vt:lpstr>Pretractament i visualització de Dades</vt:lpstr>
      <vt:lpstr>Modelització amb Cadenes de Markov</vt:lpstr>
      <vt:lpstr>Plantejament de model de Markov</vt:lpstr>
      <vt:lpstr>Probabilitats de Transició</vt:lpstr>
      <vt:lpstr>Matriu de transició i simulació</vt:lpstr>
      <vt:lpstr>Resultats Avaluació del model de Markov</vt:lpstr>
      <vt:lpstr>Models ARIMA i SARIMA</vt:lpstr>
      <vt:lpstr>Paràmetres del model</vt:lpstr>
      <vt:lpstr>Variant SARIMA</vt:lpstr>
      <vt:lpstr>Disseny d’experiments ARIMA-SARIMA</vt:lpstr>
      <vt:lpstr>Disseny d’experiments ARIMA-SARIMA</vt:lpstr>
      <vt:lpstr>Resultats dels models ARIMA</vt:lpstr>
      <vt:lpstr>Models LSTM</vt:lpstr>
      <vt:lpstr>Fonament i estructura LSTM</vt:lpstr>
      <vt:lpstr>Arquitectura i hiperparàmetres LSTM </vt:lpstr>
      <vt:lpstr>Entrenament de la Xarxa LSTM</vt:lpstr>
      <vt:lpstr>Disseny experiments LSTM</vt:lpstr>
      <vt:lpstr>Estratègies de predicció LSTM</vt:lpstr>
      <vt:lpstr>Resultats dels models LSTM</vt:lpstr>
      <vt:lpstr>Resultats dels Models LSTM</vt:lpstr>
      <vt:lpstr>Avaluació i comparació ARIMA - LSTM</vt:lpstr>
      <vt:lpstr>Conclusions</vt:lpstr>
      <vt:lpstr>Treball Futur</vt:lpstr>
      <vt:lpstr>Presentación de PowerPoint</vt:lpstr>
      <vt:lpstr>Moltes gràcies per l’atenció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Pau Rodrigo</dc:creator>
  <cp:lastModifiedBy>Pau Rodrigo</cp:lastModifiedBy>
  <cp:revision>11</cp:revision>
  <dcterms:created xsi:type="dcterms:W3CDTF">2025-07-03T06:28:10Z</dcterms:created>
  <dcterms:modified xsi:type="dcterms:W3CDTF">2025-07-04T15:00:29Z</dcterms:modified>
</cp:coreProperties>
</file>